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67" r:id="rId4"/>
    <p:sldId id="268" r:id="rId5"/>
    <p:sldId id="269" r:id="rId6"/>
    <p:sldId id="258" r:id="rId7"/>
    <p:sldId id="260" r:id="rId8"/>
    <p:sldId id="261" r:id="rId9"/>
    <p:sldId id="262" r:id="rId10"/>
    <p:sldId id="263" r:id="rId11"/>
    <p:sldId id="264" r:id="rId12"/>
    <p:sldId id="265" r:id="rId13"/>
    <p:sldId id="266"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15604"/>
    <p:restoredTop sz="94636"/>
  </p:normalViewPr>
  <p:slideViewPr>
    <p:cSldViewPr snapToGrid="0" snapToObjects="1">
      <p:cViewPr varScale="1">
        <p:scale>
          <a:sx n="111" d="100"/>
          <a:sy n="111" d="100"/>
        </p:scale>
        <p:origin x="147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CE7250F-1C4B-414D-9B54-DE414A88EF3A}"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515222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2CE7250F-1C4B-414D-9B54-DE414A88EF3A}"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217517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2CE7250F-1C4B-414D-9B54-DE414A88EF3A}"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823611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2CE7250F-1C4B-414D-9B54-DE414A88EF3A}" type="datetimeFigureOut">
              <a:rPr lang="fr-FR" smtClean="0"/>
              <a:t>01/12/2025</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3370653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2CE7250F-1C4B-414D-9B54-DE414A88EF3A}" type="datetimeFigureOut">
              <a:rPr lang="fr-FR" smtClean="0"/>
              <a:t>01/12/2025</a:t>
            </a:fld>
            <a:endParaRPr lang="fr-FR"/>
          </a:p>
        </p:txBody>
      </p:sp>
      <p:sp>
        <p:nvSpPr>
          <p:cNvPr id="11" name="Footer Placeholder 10"/>
          <p:cNvSpPr>
            <a:spLocks noGrp="1"/>
          </p:cNvSpPr>
          <p:nvPr>
            <p:ph type="ftr" sz="quarter" idx="11"/>
          </p:nvPr>
        </p:nvSpPr>
        <p:spPr/>
        <p:txBody>
          <a:bodyPr/>
          <a:lstStyle/>
          <a:p>
            <a:endParaRPr lang="fr-FR"/>
          </a:p>
        </p:txBody>
      </p:sp>
      <p:sp>
        <p:nvSpPr>
          <p:cNvPr id="12" name="Slide Number Placeholder 11"/>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173916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2CE7250F-1C4B-414D-9B54-DE414A88EF3A}" type="datetimeFigureOut">
              <a:rPr lang="fr-FR" smtClean="0"/>
              <a:t>01/12/2025</a:t>
            </a:fld>
            <a:endParaRPr lang="fr-FR"/>
          </a:p>
        </p:txBody>
      </p:sp>
      <p:sp>
        <p:nvSpPr>
          <p:cNvPr id="7" name="Footer Placeholder 6"/>
          <p:cNvSpPr>
            <a:spLocks noGrp="1"/>
          </p:cNvSpPr>
          <p:nvPr>
            <p:ph type="ftr" sz="quarter" idx="11"/>
          </p:nvPr>
        </p:nvSpPr>
        <p:spPr/>
        <p:txBody>
          <a:bodyPr/>
          <a:lstStyle/>
          <a:p>
            <a:endParaRPr lang="fr-FR"/>
          </a:p>
        </p:txBody>
      </p:sp>
      <p:sp>
        <p:nvSpPr>
          <p:cNvPr id="8" name="Slide Number Placeholder 7"/>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3308419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CE7250F-1C4B-414D-9B54-DE414A88EF3A}" type="datetimeFigureOut">
              <a:rPr lang="fr-FR" smtClean="0"/>
              <a:t>01/12/2025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609288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2CE7250F-1C4B-414D-9B54-DE414A88EF3A}" type="datetimeFigureOut">
              <a:rPr lang="fr-FR" smtClean="0"/>
              <a:t>01/12/2025</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1869602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2CE7250F-1C4B-414D-9B54-DE414A88EF3A}" type="datetimeFigureOut">
              <a:rPr lang="fr-FR" smtClean="0"/>
              <a:t>01/12/2025</a:t>
            </a:fld>
            <a:endParaRPr lang="fr-FR"/>
          </a:p>
        </p:txBody>
      </p:sp>
      <p:sp>
        <p:nvSpPr>
          <p:cNvPr id="9" name="Footer Placeholder 8"/>
          <p:cNvSpPr>
            <a:spLocks noGrp="1"/>
          </p:cNvSpPr>
          <p:nvPr>
            <p:ph type="ftr" sz="quarter" idx="11"/>
          </p:nvPr>
        </p:nvSpPr>
        <p:spPr>
          <a:xfrm>
            <a:off x="3499101" y="6356350"/>
            <a:ext cx="5911517" cy="365125"/>
          </a:xfrm>
        </p:spPr>
        <p:txBody>
          <a:bodyPr/>
          <a:lstStyle/>
          <a:p>
            <a:endParaRPr lang="fr-FR"/>
          </a:p>
        </p:txBody>
      </p:sp>
      <p:sp>
        <p:nvSpPr>
          <p:cNvPr id="10" name="Slide Number Placeholder 9"/>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428341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2CE7250F-1C4B-414D-9B54-DE414A88EF3A}" type="datetimeFigureOut">
              <a:rPr lang="fr-FR" smtClean="0"/>
              <a:t>01/12/2025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725473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2CE7250F-1C4B-414D-9B54-DE414A88EF3A}" type="datetimeFigureOut">
              <a:rPr lang="fr-FR" smtClean="0"/>
              <a:t>01/12/2025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7D5F0E1-741F-2E4E-9F73-A72798874A81}" type="slidenum">
              <a:rPr lang="fr-FR" smtClean="0"/>
              <a:t>‹N°›</a:t>
            </a:fld>
            <a:endParaRPr lang="fr-FR"/>
          </a:p>
        </p:txBody>
      </p:sp>
    </p:spTree>
    <p:extLst>
      <p:ext uri="{BB962C8B-B14F-4D97-AF65-F5344CB8AC3E}">
        <p14:creationId xmlns:p14="http://schemas.microsoft.com/office/powerpoint/2010/main" val="998699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2CE7250F-1C4B-414D-9B54-DE414A88EF3A}" type="datetimeFigureOut">
              <a:rPr lang="fr-FR" smtClean="0"/>
              <a:t>01/12/2025</a:t>
            </a:fld>
            <a:endParaRPr lang="fr-F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E7D5F0E1-741F-2E4E-9F73-A72798874A81}" type="slidenum">
              <a:rPr lang="fr-FR" smtClean="0"/>
              <a:t>‹N°›</a:t>
            </a:fld>
            <a:endParaRPr lang="fr-FR"/>
          </a:p>
        </p:txBody>
      </p:sp>
    </p:spTree>
    <p:extLst>
      <p:ext uri="{BB962C8B-B14F-4D97-AF65-F5344CB8AC3E}">
        <p14:creationId xmlns:p14="http://schemas.microsoft.com/office/powerpoint/2010/main" val="3776890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E76816-92D4-B24B-9173-C40E17A6C041}"/>
              </a:ext>
            </a:extLst>
          </p:cNvPr>
          <p:cNvSpPr>
            <a:spLocks noGrp="1"/>
          </p:cNvSpPr>
          <p:nvPr>
            <p:ph type="ctrTitle"/>
          </p:nvPr>
        </p:nvSpPr>
        <p:spPr>
          <a:xfrm>
            <a:off x="560182" y="1613243"/>
            <a:ext cx="6065471" cy="3255264"/>
          </a:xfrm>
        </p:spPr>
        <p:txBody>
          <a:bodyPr>
            <a:noAutofit/>
          </a:bodyPr>
          <a:lstStyle/>
          <a:p>
            <a:r>
              <a:rPr lang="fr-FR" dirty="0">
                <a:solidFill>
                  <a:schemeClr val="tx1">
                    <a:lumMod val="95000"/>
                    <a:lumOff val="5000"/>
                  </a:schemeClr>
                </a:solidFill>
                <a:latin typeface="Century Gothic" panose="020B0502020202020204" pitchFamily="34" charset="0"/>
              </a:rPr>
              <a:t>Un rituel à faire</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au début</a:t>
            </a:r>
          </a:p>
        </p:txBody>
      </p:sp>
    </p:spTree>
    <p:extLst>
      <p:ext uri="{BB962C8B-B14F-4D97-AF65-F5344CB8AC3E}">
        <p14:creationId xmlns:p14="http://schemas.microsoft.com/office/powerpoint/2010/main" val="403287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8E19B7-05E9-6841-9FE7-1A65F902E882}"/>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Objectifs</a:t>
            </a:r>
          </a:p>
        </p:txBody>
      </p:sp>
      <p:sp>
        <p:nvSpPr>
          <p:cNvPr id="3" name="ZoneTexte 2">
            <a:extLst>
              <a:ext uri="{FF2B5EF4-FFF2-40B4-BE49-F238E27FC236}">
                <a16:creationId xmlns:a16="http://schemas.microsoft.com/office/drawing/2014/main" id="{F430128E-D457-0E4E-B0F4-03837C869409}"/>
              </a:ext>
            </a:extLst>
          </p:cNvPr>
          <p:cNvSpPr txBox="1"/>
          <p:nvPr/>
        </p:nvSpPr>
        <p:spPr>
          <a:xfrm>
            <a:off x="3741534" y="2700436"/>
            <a:ext cx="7083347" cy="2831544"/>
          </a:xfrm>
          <a:prstGeom prst="rect">
            <a:avLst/>
          </a:prstGeom>
          <a:noFill/>
        </p:spPr>
        <p:txBody>
          <a:bodyPr wrap="square" rtlCol="0">
            <a:spAutoFit/>
          </a:bodyPr>
          <a:lstStyle/>
          <a:p>
            <a:r>
              <a:rPr lang="fr-FR" sz="3200" b="1" dirty="0">
                <a:solidFill>
                  <a:schemeClr val="tx1">
                    <a:lumMod val="95000"/>
                    <a:lumOff val="5000"/>
                  </a:schemeClr>
                </a:solidFill>
                <a:latin typeface="Century Gothic" panose="020B0502020202020204" pitchFamily="34" charset="0"/>
              </a:rPr>
              <a:t>Repérer</a:t>
            </a:r>
            <a:r>
              <a:rPr lang="fr-FR" sz="3200" dirty="0">
                <a:solidFill>
                  <a:schemeClr val="tx1">
                    <a:lumMod val="95000"/>
                    <a:lumOff val="5000"/>
                  </a:schemeClr>
                </a:solidFill>
                <a:latin typeface="Century Gothic" panose="020B0502020202020204" pitchFamily="34" charset="0"/>
              </a:rPr>
              <a:t> une habitude.</a:t>
            </a:r>
          </a:p>
          <a:p>
            <a:endParaRPr lang="fr-FR" sz="3200" dirty="0">
              <a:solidFill>
                <a:schemeClr val="tx1">
                  <a:lumMod val="95000"/>
                  <a:lumOff val="5000"/>
                </a:schemeClr>
              </a:solidFill>
              <a:latin typeface="Century Gothic" panose="020B0502020202020204" pitchFamily="34" charset="0"/>
            </a:endParaRPr>
          </a:p>
          <a:p>
            <a:r>
              <a:rPr lang="fr-FR" sz="3200" b="1" dirty="0">
                <a:solidFill>
                  <a:schemeClr val="tx1">
                    <a:lumMod val="95000"/>
                    <a:lumOff val="5000"/>
                  </a:schemeClr>
                </a:solidFill>
                <a:latin typeface="Century Gothic" panose="020B0502020202020204" pitchFamily="34" charset="0"/>
              </a:rPr>
              <a:t>Mimer </a:t>
            </a:r>
            <a:r>
              <a:rPr lang="fr-FR" sz="3200" dirty="0">
                <a:solidFill>
                  <a:schemeClr val="tx1">
                    <a:lumMod val="95000"/>
                    <a:lumOff val="5000"/>
                  </a:schemeClr>
                </a:solidFill>
                <a:latin typeface="Century Gothic" panose="020B0502020202020204" pitchFamily="34" charset="0"/>
              </a:rPr>
              <a:t>et </a:t>
            </a:r>
            <a:r>
              <a:rPr lang="fr-FR" sz="3200" b="1" dirty="0">
                <a:solidFill>
                  <a:schemeClr val="tx1">
                    <a:lumMod val="95000"/>
                    <a:lumOff val="5000"/>
                  </a:schemeClr>
                </a:solidFill>
                <a:latin typeface="Century Gothic" panose="020B0502020202020204" pitchFamily="34" charset="0"/>
              </a:rPr>
              <a:t>mémoriser</a:t>
            </a:r>
            <a:r>
              <a:rPr lang="fr-FR" sz="3200" dirty="0">
                <a:solidFill>
                  <a:schemeClr val="tx1">
                    <a:lumMod val="95000"/>
                    <a:lumOff val="5000"/>
                  </a:schemeClr>
                </a:solidFill>
                <a:latin typeface="Century Gothic" panose="020B0502020202020204" pitchFamily="34" charset="0"/>
              </a:rPr>
              <a:t> le rituel POSE.</a:t>
            </a:r>
          </a:p>
          <a:p>
            <a:endParaRPr lang="fr-FR" sz="3200" dirty="0">
              <a:solidFill>
                <a:schemeClr val="tx1">
                  <a:lumMod val="65000"/>
                  <a:lumOff val="35000"/>
                </a:schemeClr>
              </a:solidFill>
              <a:latin typeface="Century Gothic" panose="020B0502020202020204" pitchFamily="34" charset="0"/>
            </a:endParaRPr>
          </a:p>
          <a:p>
            <a:endParaRPr lang="fr-FR" sz="3200" dirty="0">
              <a:solidFill>
                <a:schemeClr val="tx1">
                  <a:lumMod val="65000"/>
                  <a:lumOff val="35000"/>
                </a:schemeClr>
              </a:solidFill>
              <a:latin typeface="Century Gothic" panose="020B0502020202020204" pitchFamily="34" charset="0"/>
            </a:endParaRPr>
          </a:p>
          <a:p>
            <a:endParaRPr lang="fr-FR" dirty="0"/>
          </a:p>
        </p:txBody>
      </p:sp>
    </p:spTree>
    <p:extLst>
      <p:ext uri="{BB962C8B-B14F-4D97-AF65-F5344CB8AC3E}">
        <p14:creationId xmlns:p14="http://schemas.microsoft.com/office/powerpoint/2010/main" val="2673257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624935-6D1B-8243-921C-3126CE899546}"/>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habitudes</a:t>
            </a:r>
          </a:p>
        </p:txBody>
      </p:sp>
      <p:sp>
        <p:nvSpPr>
          <p:cNvPr id="3" name="ZoneTexte 2">
            <a:extLst>
              <a:ext uri="{FF2B5EF4-FFF2-40B4-BE49-F238E27FC236}">
                <a16:creationId xmlns:a16="http://schemas.microsoft.com/office/drawing/2014/main" id="{BF47EF1F-CEC0-954F-9A70-C2DC1AE891BA}"/>
              </a:ext>
            </a:extLst>
          </p:cNvPr>
          <p:cNvSpPr txBox="1"/>
          <p:nvPr/>
        </p:nvSpPr>
        <p:spPr>
          <a:xfrm>
            <a:off x="3717561" y="1762434"/>
            <a:ext cx="7640233" cy="3323987"/>
          </a:xfrm>
          <a:prstGeom prst="rect">
            <a:avLst/>
          </a:prstGeom>
          <a:noFill/>
        </p:spPr>
        <p:txBody>
          <a:bodyPr wrap="none" rtlCol="0">
            <a:spAutoFit/>
          </a:bodyPr>
          <a:lstStyle/>
          <a:p>
            <a:r>
              <a:rPr lang="fr-FR" sz="3000" dirty="0">
                <a:solidFill>
                  <a:schemeClr val="tx1">
                    <a:lumMod val="95000"/>
                    <a:lumOff val="5000"/>
                  </a:schemeClr>
                </a:solidFill>
                <a:latin typeface="Century Gothic" panose="020B0502020202020204" pitchFamily="34" charset="0"/>
              </a:rPr>
              <a:t>Pour être dans les meilleures conditions, </a:t>
            </a:r>
          </a:p>
          <a:p>
            <a:r>
              <a:rPr lang="fr-FR" sz="3000" dirty="0">
                <a:solidFill>
                  <a:schemeClr val="tx1">
                    <a:lumMod val="95000"/>
                    <a:lumOff val="5000"/>
                  </a:schemeClr>
                </a:solidFill>
                <a:latin typeface="Century Gothic" panose="020B0502020202020204" pitchFamily="34" charset="0"/>
              </a:rPr>
              <a:t>Il est bon de commencer par </a:t>
            </a:r>
          </a:p>
          <a:p>
            <a:r>
              <a:rPr lang="fr-FR" sz="3000" dirty="0">
                <a:solidFill>
                  <a:schemeClr val="tx1">
                    <a:lumMod val="95000"/>
                    <a:lumOff val="5000"/>
                  </a:schemeClr>
                </a:solidFill>
                <a:latin typeface="Century Gothic" panose="020B0502020202020204" pitchFamily="34" charset="0"/>
              </a:rPr>
              <a:t>les mêmes actions. </a:t>
            </a:r>
          </a:p>
          <a:p>
            <a:endParaRPr lang="fr-FR" sz="3000" dirty="0">
              <a:solidFill>
                <a:schemeClr val="tx1">
                  <a:lumMod val="95000"/>
                  <a:lumOff val="5000"/>
                </a:schemeClr>
              </a:solidFill>
              <a:latin typeface="Century Gothic" panose="020B0502020202020204" pitchFamily="34" charset="0"/>
            </a:endParaRPr>
          </a:p>
          <a:p>
            <a:r>
              <a:rPr lang="fr-FR" sz="3000" dirty="0">
                <a:solidFill>
                  <a:schemeClr val="tx1">
                    <a:lumMod val="95000"/>
                    <a:lumOff val="5000"/>
                  </a:schemeClr>
                </a:solidFill>
                <a:latin typeface="Century Gothic" panose="020B0502020202020204" pitchFamily="34" charset="0"/>
              </a:rPr>
              <a:t>Après quelques répétitions, ces actions</a:t>
            </a:r>
          </a:p>
          <a:p>
            <a:r>
              <a:rPr lang="fr-FR" sz="3000" dirty="0">
                <a:solidFill>
                  <a:schemeClr val="tx1">
                    <a:lumMod val="95000"/>
                    <a:lumOff val="5000"/>
                  </a:schemeClr>
                </a:solidFill>
                <a:latin typeface="Century Gothic" panose="020B0502020202020204" pitchFamily="34" charset="0"/>
              </a:rPr>
              <a:t>deviendront des habitudes*. </a:t>
            </a:r>
          </a:p>
          <a:p>
            <a:endParaRPr lang="fr-FR" sz="3000" dirty="0">
              <a:solidFill>
                <a:schemeClr val="tx1">
                  <a:lumMod val="65000"/>
                  <a:lumOff val="35000"/>
                </a:schemeClr>
              </a:solidFill>
              <a:latin typeface="Century Gothic" panose="020B0502020202020204" pitchFamily="34" charset="0"/>
            </a:endParaRPr>
          </a:p>
        </p:txBody>
      </p:sp>
      <p:sp>
        <p:nvSpPr>
          <p:cNvPr id="5" name="ZoneTexte 4">
            <a:extLst>
              <a:ext uri="{FF2B5EF4-FFF2-40B4-BE49-F238E27FC236}">
                <a16:creationId xmlns:a16="http://schemas.microsoft.com/office/drawing/2014/main" id="{5578D9B6-6670-044B-8377-10E5710819E1}"/>
              </a:ext>
            </a:extLst>
          </p:cNvPr>
          <p:cNvSpPr txBox="1"/>
          <p:nvPr/>
        </p:nvSpPr>
        <p:spPr>
          <a:xfrm>
            <a:off x="166749" y="6240194"/>
            <a:ext cx="7101624" cy="369332"/>
          </a:xfrm>
          <a:prstGeom prst="rect">
            <a:avLst/>
          </a:prstGeom>
          <a:noFill/>
        </p:spPr>
        <p:txBody>
          <a:bodyPr wrap="none" rtlCol="0">
            <a:spAutoFit/>
          </a:bodyPr>
          <a:lstStyle/>
          <a:p>
            <a:r>
              <a:rPr lang="fr-FR" dirty="0">
                <a:solidFill>
                  <a:schemeClr val="tx1">
                    <a:lumMod val="95000"/>
                    <a:lumOff val="5000"/>
                  </a:schemeClr>
                </a:solidFill>
                <a:latin typeface="Century Gothic" panose="020B0502020202020204" pitchFamily="34" charset="0"/>
              </a:rPr>
              <a:t>*Fait d’être accoutumé·e, par un phénomène de répétitions. </a:t>
            </a:r>
          </a:p>
        </p:txBody>
      </p:sp>
    </p:spTree>
    <p:extLst>
      <p:ext uri="{BB962C8B-B14F-4D97-AF65-F5344CB8AC3E}">
        <p14:creationId xmlns:p14="http://schemas.microsoft.com/office/powerpoint/2010/main" val="2303374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E0E204E9-3F98-1046-B12F-3633C3030579}"/>
              </a:ext>
            </a:extLst>
          </p:cNvPr>
          <p:cNvSpPr/>
          <p:nvPr/>
        </p:nvSpPr>
        <p:spPr>
          <a:xfrm>
            <a:off x="2916039" y="1519518"/>
            <a:ext cx="6819632" cy="2989085"/>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sz="3200" dirty="0">
              <a:solidFill>
                <a:schemeClr val="tx1">
                  <a:lumMod val="65000"/>
                  <a:lumOff val="35000"/>
                </a:schemeClr>
              </a:solidFill>
              <a:latin typeface="Century Gothic" panose="020B0502020202020204" pitchFamily="34" charset="0"/>
            </a:endParaRPr>
          </a:p>
          <a:p>
            <a:pPr algn="ctr"/>
            <a:r>
              <a:rPr lang="fr-FR" sz="3200" dirty="0">
                <a:solidFill>
                  <a:schemeClr val="tx1">
                    <a:lumMod val="95000"/>
                    <a:lumOff val="5000"/>
                  </a:schemeClr>
                </a:solidFill>
                <a:latin typeface="Century Gothic" panose="020B0502020202020204" pitchFamily="34" charset="0"/>
              </a:rPr>
              <a:t>Ici, une habitude est un</a:t>
            </a:r>
          </a:p>
          <a:p>
            <a:pPr algn="ctr"/>
            <a:r>
              <a:rPr lang="fr-FR" sz="3200" dirty="0">
                <a:solidFill>
                  <a:schemeClr val="tx1">
                    <a:lumMod val="95000"/>
                    <a:lumOff val="5000"/>
                  </a:schemeClr>
                </a:solidFill>
                <a:latin typeface="Century Gothic" panose="020B0502020202020204" pitchFamily="34" charset="0"/>
              </a:rPr>
              <a:t> mot synonyme de rituel. </a:t>
            </a:r>
          </a:p>
          <a:p>
            <a:pPr algn="ctr"/>
            <a:endParaRPr lang="fr-FR" dirty="0"/>
          </a:p>
        </p:txBody>
      </p:sp>
    </p:spTree>
    <p:extLst>
      <p:ext uri="{BB962C8B-B14F-4D97-AF65-F5344CB8AC3E}">
        <p14:creationId xmlns:p14="http://schemas.microsoft.com/office/powerpoint/2010/main" val="1891847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E18C5F-34DA-074C-BEB4-E3A31338D666}"/>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 rituel</a:t>
            </a:r>
          </a:p>
        </p:txBody>
      </p:sp>
      <p:sp>
        <p:nvSpPr>
          <p:cNvPr id="3" name="Rectangle 2">
            <a:extLst>
              <a:ext uri="{FF2B5EF4-FFF2-40B4-BE49-F238E27FC236}">
                <a16:creationId xmlns:a16="http://schemas.microsoft.com/office/drawing/2014/main" id="{BBA1BDC4-C8A1-7F40-89F8-49DF877391C2}"/>
              </a:ext>
            </a:extLst>
          </p:cNvPr>
          <p:cNvSpPr/>
          <p:nvPr/>
        </p:nvSpPr>
        <p:spPr>
          <a:xfrm>
            <a:off x="3812499" y="2885819"/>
            <a:ext cx="6096000" cy="1077218"/>
          </a:xfrm>
          <a:prstGeom prst="rect">
            <a:avLst/>
          </a:prstGeom>
        </p:spPr>
        <p:txBody>
          <a:bodyPr>
            <a:spAutoFit/>
          </a:bodyPr>
          <a:lstStyle/>
          <a:p>
            <a:r>
              <a:rPr lang="fr-FR" sz="3200" dirty="0">
                <a:solidFill>
                  <a:schemeClr val="tx1">
                    <a:lumMod val="95000"/>
                    <a:lumOff val="5000"/>
                  </a:schemeClr>
                </a:solidFill>
                <a:latin typeface="Century Gothic" panose="020B0502020202020204" pitchFamily="34" charset="0"/>
              </a:rPr>
              <a:t>Voici un rituel pour bien démarrer un exercice. </a:t>
            </a:r>
          </a:p>
        </p:txBody>
      </p:sp>
    </p:spTree>
    <p:extLst>
      <p:ext uri="{BB962C8B-B14F-4D97-AF65-F5344CB8AC3E}">
        <p14:creationId xmlns:p14="http://schemas.microsoft.com/office/powerpoint/2010/main" val="3059642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7E8DDC-8CB3-194B-A0D1-017AAC00B80C}"/>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Consignes</a:t>
            </a:r>
          </a:p>
        </p:txBody>
      </p:sp>
      <p:sp>
        <p:nvSpPr>
          <p:cNvPr id="3" name="Espace réservé du contenu 2">
            <a:extLst>
              <a:ext uri="{FF2B5EF4-FFF2-40B4-BE49-F238E27FC236}">
                <a16:creationId xmlns:a16="http://schemas.microsoft.com/office/drawing/2014/main" id="{DFA5710E-0F05-0E45-8959-13B8CF2D8466}"/>
              </a:ext>
            </a:extLst>
          </p:cNvPr>
          <p:cNvSpPr>
            <a:spLocks noGrp="1"/>
          </p:cNvSpPr>
          <p:nvPr>
            <p:ph idx="1"/>
          </p:nvPr>
        </p:nvSpPr>
        <p:spPr>
          <a:xfrm>
            <a:off x="3734355" y="942732"/>
            <a:ext cx="7823061" cy="4782288"/>
          </a:xfrm>
        </p:spPr>
        <p:txBody>
          <a:bodyPr>
            <a:normAutofit fontScale="92500" lnSpcReduction="10000"/>
          </a:bodyPr>
          <a:lstStyle/>
          <a:p>
            <a:pPr marL="0" indent="0" algn="just">
              <a:buNone/>
            </a:pPr>
            <a:endParaRPr lang="fr-FR" sz="3200" dirty="0">
              <a:solidFill>
                <a:schemeClr val="tx1">
                  <a:lumMod val="95000"/>
                  <a:lumOff val="5000"/>
                </a:schemeClr>
              </a:solidFill>
              <a:latin typeface="Century Gothic" panose="020B0502020202020204" pitchFamily="34" charset="0"/>
            </a:endParaRPr>
          </a:p>
          <a:p>
            <a:pPr marL="0" indent="0" algn="just">
              <a:buNone/>
            </a:pPr>
            <a:r>
              <a:rPr lang="fr-FR" sz="3200" dirty="0">
                <a:solidFill>
                  <a:schemeClr val="tx1">
                    <a:lumMod val="95000"/>
                    <a:lumOff val="5000"/>
                  </a:schemeClr>
                </a:solidFill>
                <a:latin typeface="Century Gothic" panose="020B0502020202020204" pitchFamily="34" charset="0"/>
              </a:rPr>
              <a:t>Découvrir 5 gestes pour se rappeler</a:t>
            </a:r>
          </a:p>
          <a:p>
            <a:pPr marL="0" indent="0" algn="just">
              <a:buNone/>
            </a:pPr>
            <a:r>
              <a:rPr lang="fr-FR" sz="3200" dirty="0">
                <a:solidFill>
                  <a:schemeClr val="tx1">
                    <a:lumMod val="95000"/>
                    <a:lumOff val="5000"/>
                  </a:schemeClr>
                </a:solidFill>
                <a:latin typeface="Century Gothic" panose="020B0502020202020204" pitchFamily="34" charset="0"/>
              </a:rPr>
              <a:t>5 étapes de travail. </a:t>
            </a:r>
          </a:p>
          <a:p>
            <a:pPr marL="0" indent="0" algn="just">
              <a:buNone/>
            </a:pPr>
            <a:endParaRPr lang="fr-FR" sz="3200" dirty="0">
              <a:solidFill>
                <a:schemeClr val="tx1">
                  <a:lumMod val="95000"/>
                  <a:lumOff val="5000"/>
                </a:schemeClr>
              </a:solidFill>
              <a:latin typeface="Century Gothic" panose="020B0502020202020204" pitchFamily="34" charset="0"/>
            </a:endParaRPr>
          </a:p>
          <a:p>
            <a:pPr marL="0" indent="0" algn="just">
              <a:buNone/>
            </a:pPr>
            <a:r>
              <a:rPr lang="fr-FR" sz="3200" dirty="0">
                <a:solidFill>
                  <a:schemeClr val="tx1">
                    <a:lumMod val="95000"/>
                    <a:lumOff val="5000"/>
                  </a:schemeClr>
                </a:solidFill>
                <a:latin typeface="Century Gothic" panose="020B0502020202020204" pitchFamily="34" charset="0"/>
              </a:rPr>
              <a:t>1. les regarder, </a:t>
            </a:r>
          </a:p>
          <a:p>
            <a:pPr marL="0" indent="0" algn="just">
              <a:buNone/>
            </a:pPr>
            <a:r>
              <a:rPr lang="fr-FR" sz="3200" dirty="0">
                <a:solidFill>
                  <a:schemeClr val="tx1">
                    <a:lumMod val="95000"/>
                    <a:lumOff val="5000"/>
                  </a:schemeClr>
                </a:solidFill>
                <a:latin typeface="Century Gothic" panose="020B0502020202020204" pitchFamily="34" charset="0"/>
              </a:rPr>
              <a:t>2. les dire à haute voix, </a:t>
            </a:r>
          </a:p>
          <a:p>
            <a:pPr marL="0" indent="0" algn="just">
              <a:buNone/>
            </a:pPr>
            <a:r>
              <a:rPr lang="fr-FR" sz="3200" dirty="0">
                <a:solidFill>
                  <a:schemeClr val="tx1">
                    <a:lumMod val="95000"/>
                    <a:lumOff val="5000"/>
                  </a:schemeClr>
                </a:solidFill>
                <a:latin typeface="Century Gothic" panose="020B0502020202020204" pitchFamily="34" charset="0"/>
              </a:rPr>
              <a:t>3. les imaginer dans ta tête, </a:t>
            </a:r>
          </a:p>
          <a:p>
            <a:pPr marL="0" indent="0" algn="just">
              <a:buNone/>
            </a:pPr>
            <a:r>
              <a:rPr lang="fr-FR" sz="3200" dirty="0">
                <a:solidFill>
                  <a:schemeClr val="tx1">
                    <a:lumMod val="95000"/>
                    <a:lumOff val="5000"/>
                  </a:schemeClr>
                </a:solidFill>
                <a:latin typeface="Century Gothic" panose="020B0502020202020204" pitchFamily="34" charset="0"/>
              </a:rPr>
              <a:t>4. les dire à haute voix et les mimer,</a:t>
            </a:r>
          </a:p>
          <a:p>
            <a:pPr marL="0" indent="0" algn="just">
              <a:buNone/>
            </a:pPr>
            <a:r>
              <a:rPr lang="fr-FR" sz="3200" dirty="0">
                <a:solidFill>
                  <a:schemeClr val="tx1">
                    <a:lumMod val="95000"/>
                    <a:lumOff val="5000"/>
                  </a:schemeClr>
                </a:solidFill>
                <a:latin typeface="Century Gothic" panose="020B0502020202020204" pitchFamily="34" charset="0"/>
              </a:rPr>
              <a:t>5. seulement les mimer.</a:t>
            </a:r>
          </a:p>
        </p:txBody>
      </p:sp>
    </p:spTree>
    <p:extLst>
      <p:ext uri="{BB962C8B-B14F-4D97-AF65-F5344CB8AC3E}">
        <p14:creationId xmlns:p14="http://schemas.microsoft.com/office/powerpoint/2010/main" val="2616892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FDB826B-DF8E-C74C-AB98-BDD67C8E9B20}"/>
              </a:ext>
            </a:extLst>
          </p:cNvPr>
          <p:cNvSpPr txBox="1"/>
          <p:nvPr/>
        </p:nvSpPr>
        <p:spPr>
          <a:xfrm>
            <a:off x="1291771" y="1074057"/>
            <a:ext cx="2270173" cy="830997"/>
          </a:xfrm>
          <a:prstGeom prst="rect">
            <a:avLst/>
          </a:prstGeom>
          <a:noFill/>
        </p:spPr>
        <p:txBody>
          <a:bodyPr wrap="none" rtlCol="0">
            <a:spAutoFit/>
          </a:bodyPr>
          <a:lstStyle/>
          <a:p>
            <a:r>
              <a:rPr lang="fr-FR" sz="4800" dirty="0">
                <a:solidFill>
                  <a:schemeClr val="tx1">
                    <a:lumMod val="95000"/>
                    <a:lumOff val="5000"/>
                  </a:schemeClr>
                </a:solidFill>
                <a:latin typeface="Century Gothic" panose="020B0502020202020204" pitchFamily="34" charset="0"/>
              </a:rPr>
              <a:t>1. </a:t>
            </a:r>
            <a:r>
              <a:rPr lang="fr-FR" sz="4800" b="1" dirty="0">
                <a:solidFill>
                  <a:schemeClr val="tx1">
                    <a:lumMod val="95000"/>
                    <a:lumOff val="5000"/>
                  </a:schemeClr>
                </a:solidFill>
                <a:latin typeface="Century Gothic" panose="020B0502020202020204" pitchFamily="34" charset="0"/>
              </a:rPr>
              <a:t>Pose</a:t>
            </a:r>
          </a:p>
        </p:txBody>
      </p:sp>
      <p:pic>
        <p:nvPicPr>
          <p:cNvPr id="3" name="Image 2">
            <a:extLst>
              <a:ext uri="{FF2B5EF4-FFF2-40B4-BE49-F238E27FC236}">
                <a16:creationId xmlns:a16="http://schemas.microsoft.com/office/drawing/2014/main" id="{E8C9A6B1-A81F-404D-93C8-1EEBD230BB34}"/>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4474300" y="2261961"/>
            <a:ext cx="4190728" cy="2963182"/>
          </a:xfrm>
          <a:prstGeom prst="rect">
            <a:avLst/>
          </a:prstGeom>
        </p:spPr>
      </p:pic>
      <p:sp>
        <p:nvSpPr>
          <p:cNvPr id="4" name="ZoneTexte 3">
            <a:extLst>
              <a:ext uri="{FF2B5EF4-FFF2-40B4-BE49-F238E27FC236}">
                <a16:creationId xmlns:a16="http://schemas.microsoft.com/office/drawing/2014/main" id="{DBA148EB-1714-434A-88B5-9FFCFDF855B0}"/>
              </a:ext>
            </a:extLst>
          </p:cNvPr>
          <p:cNvSpPr txBox="1"/>
          <p:nvPr/>
        </p:nvSpPr>
        <p:spPr>
          <a:xfrm>
            <a:off x="4565456" y="6240194"/>
            <a:ext cx="4780476" cy="369332"/>
          </a:xfrm>
          <a:prstGeom prst="rect">
            <a:avLst/>
          </a:prstGeom>
          <a:noFill/>
        </p:spPr>
        <p:txBody>
          <a:bodyPr wrap="none" rtlCol="0">
            <a:spAutoFit/>
          </a:bodyPr>
          <a:lstStyle/>
          <a:p>
            <a:r>
              <a:rPr lang="fr-FR" dirty="0">
                <a:solidFill>
                  <a:schemeClr val="tx1">
                    <a:lumMod val="95000"/>
                    <a:lumOff val="5000"/>
                  </a:schemeClr>
                </a:solidFill>
                <a:latin typeface="Century Gothic" panose="020B0502020202020204" pitchFamily="34" charset="0"/>
              </a:rPr>
              <a:t>Poser ce que nous avons dans les mains. </a:t>
            </a:r>
          </a:p>
        </p:txBody>
      </p:sp>
    </p:spTree>
    <p:extLst>
      <p:ext uri="{BB962C8B-B14F-4D97-AF65-F5344CB8AC3E}">
        <p14:creationId xmlns:p14="http://schemas.microsoft.com/office/powerpoint/2010/main" val="3122723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E360EE-6798-9D48-88FB-BC1E5F26837E}"/>
              </a:ext>
            </a:extLst>
          </p:cNvPr>
          <p:cNvSpPr/>
          <p:nvPr/>
        </p:nvSpPr>
        <p:spPr>
          <a:xfrm>
            <a:off x="938132" y="1052677"/>
            <a:ext cx="4791696" cy="830997"/>
          </a:xfrm>
          <a:prstGeom prst="rect">
            <a:avLst/>
          </a:prstGeom>
        </p:spPr>
        <p:txBody>
          <a:bodyPr wrap="none">
            <a:spAutoFit/>
          </a:bodyPr>
          <a:lstStyle/>
          <a:p>
            <a:r>
              <a:rPr lang="fr-FR" sz="4800" dirty="0">
                <a:solidFill>
                  <a:schemeClr val="tx1">
                    <a:lumMod val="95000"/>
                    <a:lumOff val="5000"/>
                  </a:schemeClr>
                </a:solidFill>
                <a:latin typeface="Century Gothic" panose="020B0502020202020204" pitchFamily="34" charset="0"/>
              </a:rPr>
              <a:t>2. </a:t>
            </a:r>
            <a:r>
              <a:rPr lang="fr-FR" sz="4800" b="1" dirty="0">
                <a:solidFill>
                  <a:schemeClr val="tx1">
                    <a:lumMod val="95000"/>
                    <a:lumOff val="5000"/>
                  </a:schemeClr>
                </a:solidFill>
                <a:latin typeface="Century Gothic" panose="020B0502020202020204" pitchFamily="34" charset="0"/>
              </a:rPr>
              <a:t>Lis ou écoute</a:t>
            </a:r>
          </a:p>
        </p:txBody>
      </p:sp>
      <p:pic>
        <p:nvPicPr>
          <p:cNvPr id="3" name="Image 2">
            <a:extLst>
              <a:ext uri="{FF2B5EF4-FFF2-40B4-BE49-F238E27FC236}">
                <a16:creationId xmlns:a16="http://schemas.microsoft.com/office/drawing/2014/main" id="{27D92D44-33A9-1F4F-8B55-4F017C7A63C0}"/>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467786" y="2347662"/>
            <a:ext cx="2491577" cy="1503116"/>
          </a:xfrm>
          <a:prstGeom prst="rect">
            <a:avLst/>
          </a:prstGeom>
        </p:spPr>
      </p:pic>
      <p:pic>
        <p:nvPicPr>
          <p:cNvPr id="4" name="Image 3">
            <a:extLst>
              <a:ext uri="{FF2B5EF4-FFF2-40B4-BE49-F238E27FC236}">
                <a16:creationId xmlns:a16="http://schemas.microsoft.com/office/drawing/2014/main" id="{97BC2330-B70D-9E42-B8DC-BCDDAC1DF736}"/>
              </a:ext>
            </a:extLst>
          </p:cNvPr>
          <p:cNvPicPr/>
          <p:nvPr/>
        </p:nvPicPr>
        <p:blipFill>
          <a:blip r:embed="rId3">
            <a:biLevel thresh="25000"/>
            <a:extLst>
              <a:ext uri="{28A0092B-C50C-407E-A947-70E740481C1C}">
                <a14:useLocalDpi xmlns:a14="http://schemas.microsoft.com/office/drawing/2010/main" val="0"/>
              </a:ext>
            </a:extLst>
          </a:blip>
          <a:stretch>
            <a:fillRect/>
          </a:stretch>
        </p:blipFill>
        <p:spPr>
          <a:xfrm>
            <a:off x="3467786" y="3838235"/>
            <a:ext cx="2669703" cy="1418276"/>
          </a:xfrm>
          <a:prstGeom prst="rect">
            <a:avLst/>
          </a:prstGeom>
        </p:spPr>
      </p:pic>
      <p:pic>
        <p:nvPicPr>
          <p:cNvPr id="5" name="Image 4">
            <a:extLst>
              <a:ext uri="{FF2B5EF4-FFF2-40B4-BE49-F238E27FC236}">
                <a16:creationId xmlns:a16="http://schemas.microsoft.com/office/drawing/2014/main" id="{B0F94674-01F2-5F42-9A89-46B1E74EC012}"/>
              </a:ext>
            </a:extLst>
          </p:cNvPr>
          <p:cNvPicPr/>
          <p:nvPr/>
        </p:nvPicPr>
        <p:blipFill>
          <a:blip r:embed="rId4">
            <a:biLevel thresh="25000"/>
            <a:extLst>
              <a:ext uri="{28A0092B-C50C-407E-A947-70E740481C1C}">
                <a14:useLocalDpi xmlns:a14="http://schemas.microsoft.com/office/drawing/2010/main" val="0"/>
              </a:ext>
            </a:extLst>
          </a:blip>
          <a:stretch>
            <a:fillRect/>
          </a:stretch>
        </p:blipFill>
        <p:spPr>
          <a:xfrm>
            <a:off x="7695211" y="2487036"/>
            <a:ext cx="2007868" cy="2690605"/>
          </a:xfrm>
          <a:prstGeom prst="rect">
            <a:avLst/>
          </a:prstGeom>
        </p:spPr>
      </p:pic>
      <p:sp>
        <p:nvSpPr>
          <p:cNvPr id="6" name="ZoneTexte 5">
            <a:extLst>
              <a:ext uri="{FF2B5EF4-FFF2-40B4-BE49-F238E27FC236}">
                <a16:creationId xmlns:a16="http://schemas.microsoft.com/office/drawing/2014/main" id="{80FD8564-5DD3-A641-B669-12F69A640B8D}"/>
              </a:ext>
            </a:extLst>
          </p:cNvPr>
          <p:cNvSpPr txBox="1"/>
          <p:nvPr/>
        </p:nvSpPr>
        <p:spPr>
          <a:xfrm>
            <a:off x="3467786" y="6240194"/>
            <a:ext cx="6761787" cy="369332"/>
          </a:xfrm>
          <a:prstGeom prst="rect">
            <a:avLst/>
          </a:prstGeom>
          <a:noFill/>
        </p:spPr>
        <p:txBody>
          <a:bodyPr wrap="none" rtlCol="0">
            <a:spAutoFit/>
          </a:bodyPr>
          <a:lstStyle/>
          <a:p>
            <a:r>
              <a:rPr lang="fr-FR" dirty="0">
                <a:solidFill>
                  <a:schemeClr val="tx1">
                    <a:lumMod val="95000"/>
                    <a:lumOff val="5000"/>
                  </a:schemeClr>
                </a:solidFill>
                <a:latin typeface="Century Gothic" panose="020B0502020202020204" pitchFamily="34" charset="0"/>
              </a:rPr>
              <a:t>Faire un </a:t>
            </a:r>
            <a:r>
              <a:rPr lang="fr-FR" b="1" dirty="0">
                <a:solidFill>
                  <a:schemeClr val="tx1">
                    <a:lumMod val="95000"/>
                    <a:lumOff val="5000"/>
                  </a:schemeClr>
                </a:solidFill>
                <a:latin typeface="Century Gothic" panose="020B0502020202020204" pitchFamily="34" charset="0"/>
              </a:rPr>
              <a:t>V</a:t>
            </a:r>
            <a:r>
              <a:rPr lang="fr-FR" dirty="0">
                <a:solidFill>
                  <a:schemeClr val="tx1">
                    <a:lumMod val="95000"/>
                    <a:lumOff val="5000"/>
                  </a:schemeClr>
                </a:solidFill>
                <a:latin typeface="Century Gothic" panose="020B0502020202020204" pitchFamily="34" charset="0"/>
              </a:rPr>
              <a:t> avec une main et pointer ses yeux et ses oreilles</a:t>
            </a:r>
            <a:r>
              <a:rPr lang="fr-FR" dirty="0">
                <a:solidFill>
                  <a:schemeClr val="tx1">
                    <a:lumMod val="95000"/>
                    <a:lumOff val="5000"/>
                  </a:schemeClr>
                </a:solidFill>
              </a:rPr>
              <a:t>.</a:t>
            </a:r>
          </a:p>
        </p:txBody>
      </p:sp>
    </p:spTree>
    <p:extLst>
      <p:ext uri="{BB962C8B-B14F-4D97-AF65-F5344CB8AC3E}">
        <p14:creationId xmlns:p14="http://schemas.microsoft.com/office/powerpoint/2010/main" val="2009585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8CAB7D8-ECF4-7141-AC23-4B9EB4BE4BF8}"/>
              </a:ext>
            </a:extLst>
          </p:cNvPr>
          <p:cNvSpPr txBox="1"/>
          <p:nvPr/>
        </p:nvSpPr>
        <p:spPr>
          <a:xfrm>
            <a:off x="754743" y="899886"/>
            <a:ext cx="3340979" cy="1107996"/>
          </a:xfrm>
          <a:prstGeom prst="rect">
            <a:avLst/>
          </a:prstGeom>
          <a:noFill/>
        </p:spPr>
        <p:txBody>
          <a:bodyPr wrap="none" rtlCol="0">
            <a:spAutoFit/>
          </a:bodyPr>
          <a:lstStyle/>
          <a:p>
            <a:r>
              <a:rPr lang="fr-FR" sz="4800" dirty="0">
                <a:solidFill>
                  <a:schemeClr val="tx1">
                    <a:lumMod val="95000"/>
                    <a:lumOff val="5000"/>
                  </a:schemeClr>
                </a:solidFill>
                <a:latin typeface="Century Gothic" panose="020B0502020202020204" pitchFamily="34" charset="0"/>
              </a:rPr>
              <a:t>3. </a:t>
            </a:r>
            <a:r>
              <a:rPr lang="fr-FR" sz="4800" b="1" dirty="0">
                <a:solidFill>
                  <a:schemeClr val="tx1">
                    <a:lumMod val="95000"/>
                    <a:lumOff val="5000"/>
                  </a:schemeClr>
                </a:solidFill>
                <a:latin typeface="Century Gothic" panose="020B0502020202020204" pitchFamily="34" charset="0"/>
              </a:rPr>
              <a:t>Imagine</a:t>
            </a:r>
          </a:p>
          <a:p>
            <a:endParaRPr lang="fr-FR" dirty="0"/>
          </a:p>
        </p:txBody>
      </p:sp>
      <p:pic>
        <p:nvPicPr>
          <p:cNvPr id="3" name="Image 2">
            <a:extLst>
              <a:ext uri="{FF2B5EF4-FFF2-40B4-BE49-F238E27FC236}">
                <a16:creationId xmlns:a16="http://schemas.microsoft.com/office/drawing/2014/main" id="{BAC3A0A0-239C-4549-AA7E-84BC0B45C6AC}"/>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1919875" y="2137229"/>
            <a:ext cx="3131095" cy="2884714"/>
          </a:xfrm>
          <a:prstGeom prst="rect">
            <a:avLst/>
          </a:prstGeom>
        </p:spPr>
      </p:pic>
      <p:pic>
        <p:nvPicPr>
          <p:cNvPr id="4" name="Image 3">
            <a:extLst>
              <a:ext uri="{FF2B5EF4-FFF2-40B4-BE49-F238E27FC236}">
                <a16:creationId xmlns:a16="http://schemas.microsoft.com/office/drawing/2014/main" id="{27EE9D35-9EBB-8749-B331-540137231E60}"/>
              </a:ext>
            </a:extLst>
          </p:cNvPr>
          <p:cNvPicPr/>
          <p:nvPr/>
        </p:nvPicPr>
        <p:blipFill>
          <a:blip r:embed="rId3">
            <a:biLevel thresh="25000"/>
            <a:extLst>
              <a:ext uri="{28A0092B-C50C-407E-A947-70E740481C1C}">
                <a14:useLocalDpi xmlns:a14="http://schemas.microsoft.com/office/drawing/2010/main" val="0"/>
              </a:ext>
            </a:extLst>
          </a:blip>
          <a:stretch>
            <a:fillRect/>
          </a:stretch>
        </p:blipFill>
        <p:spPr>
          <a:xfrm>
            <a:off x="6602638" y="2137229"/>
            <a:ext cx="2918733" cy="3033486"/>
          </a:xfrm>
          <a:prstGeom prst="rect">
            <a:avLst/>
          </a:prstGeom>
        </p:spPr>
      </p:pic>
      <p:sp>
        <p:nvSpPr>
          <p:cNvPr id="5" name="ZoneTexte 4">
            <a:extLst>
              <a:ext uri="{FF2B5EF4-FFF2-40B4-BE49-F238E27FC236}">
                <a16:creationId xmlns:a16="http://schemas.microsoft.com/office/drawing/2014/main" id="{FCBA592A-736E-E444-9FCF-456B7DC74996}"/>
              </a:ext>
            </a:extLst>
          </p:cNvPr>
          <p:cNvSpPr txBox="1"/>
          <p:nvPr/>
        </p:nvSpPr>
        <p:spPr>
          <a:xfrm>
            <a:off x="6400800" y="5977866"/>
            <a:ext cx="4020671" cy="369332"/>
          </a:xfrm>
          <a:prstGeom prst="rect">
            <a:avLst/>
          </a:prstGeom>
          <a:noFill/>
        </p:spPr>
        <p:txBody>
          <a:bodyPr wrap="square" rtlCol="0">
            <a:spAutoFit/>
          </a:bodyPr>
          <a:lstStyle/>
          <a:p>
            <a:r>
              <a:rPr lang="fr-FR" dirty="0">
                <a:solidFill>
                  <a:schemeClr val="tx1">
                    <a:lumMod val="95000"/>
                    <a:lumOff val="5000"/>
                  </a:schemeClr>
                </a:solidFill>
                <a:latin typeface="Century Gothic" panose="020B0502020202020204" pitchFamily="34" charset="0"/>
              </a:rPr>
              <a:t>Mettre les deux mains sur la tête</a:t>
            </a:r>
            <a:r>
              <a:rPr lang="fr-FR" dirty="0">
                <a:solidFill>
                  <a:schemeClr val="tx1">
                    <a:lumMod val="65000"/>
                    <a:lumOff val="35000"/>
                  </a:schemeClr>
                </a:solidFill>
              </a:rPr>
              <a:t>.</a:t>
            </a:r>
          </a:p>
        </p:txBody>
      </p:sp>
    </p:spTree>
    <p:extLst>
      <p:ext uri="{BB962C8B-B14F-4D97-AF65-F5344CB8AC3E}">
        <p14:creationId xmlns:p14="http://schemas.microsoft.com/office/powerpoint/2010/main" val="3052696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98518F0-A00D-5C4B-A75E-E16EF5E85BDD}"/>
              </a:ext>
            </a:extLst>
          </p:cNvPr>
          <p:cNvSpPr txBox="1"/>
          <p:nvPr/>
        </p:nvSpPr>
        <p:spPr>
          <a:xfrm>
            <a:off x="682172" y="914401"/>
            <a:ext cx="3663182" cy="1107996"/>
          </a:xfrm>
          <a:prstGeom prst="rect">
            <a:avLst/>
          </a:prstGeom>
          <a:noFill/>
        </p:spPr>
        <p:txBody>
          <a:bodyPr wrap="none" rtlCol="0">
            <a:spAutoFit/>
          </a:bodyPr>
          <a:lstStyle/>
          <a:p>
            <a:r>
              <a:rPr lang="fr-FR" sz="4800" dirty="0">
                <a:solidFill>
                  <a:schemeClr val="tx1">
                    <a:lumMod val="95000"/>
                    <a:lumOff val="5000"/>
                  </a:schemeClr>
                </a:solidFill>
                <a:latin typeface="Century Gothic" panose="020B0502020202020204" pitchFamily="34" charset="0"/>
              </a:rPr>
              <a:t>4. </a:t>
            </a:r>
            <a:r>
              <a:rPr lang="fr-FR" sz="4800" b="1" dirty="0">
                <a:solidFill>
                  <a:schemeClr val="tx1">
                    <a:lumMod val="95000"/>
                    <a:lumOff val="5000"/>
                  </a:schemeClr>
                </a:solidFill>
                <a:latin typeface="Century Gothic" panose="020B0502020202020204" pitchFamily="34" charset="0"/>
              </a:rPr>
              <a:t>Reprends</a:t>
            </a:r>
          </a:p>
          <a:p>
            <a:endParaRPr lang="fr-FR" dirty="0"/>
          </a:p>
        </p:txBody>
      </p:sp>
      <p:pic>
        <p:nvPicPr>
          <p:cNvPr id="3" name="Image 2">
            <a:extLst>
              <a:ext uri="{FF2B5EF4-FFF2-40B4-BE49-F238E27FC236}">
                <a16:creationId xmlns:a16="http://schemas.microsoft.com/office/drawing/2014/main" id="{0E2E1956-EEEB-144B-97B2-360C9D3ED499}"/>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457530" y="2231799"/>
            <a:ext cx="5076871" cy="3065916"/>
          </a:xfrm>
          <a:prstGeom prst="rect">
            <a:avLst/>
          </a:prstGeom>
        </p:spPr>
      </p:pic>
      <p:sp>
        <p:nvSpPr>
          <p:cNvPr id="4" name="ZoneTexte 3">
            <a:extLst>
              <a:ext uri="{FF2B5EF4-FFF2-40B4-BE49-F238E27FC236}">
                <a16:creationId xmlns:a16="http://schemas.microsoft.com/office/drawing/2014/main" id="{8805379B-05BC-7940-AF85-0F726BE696D4}"/>
              </a:ext>
            </a:extLst>
          </p:cNvPr>
          <p:cNvSpPr txBox="1"/>
          <p:nvPr/>
        </p:nvSpPr>
        <p:spPr>
          <a:xfrm>
            <a:off x="7643751" y="6240194"/>
            <a:ext cx="3246402" cy="369332"/>
          </a:xfrm>
          <a:prstGeom prst="rect">
            <a:avLst/>
          </a:prstGeom>
          <a:noFill/>
        </p:spPr>
        <p:txBody>
          <a:bodyPr wrap="none" rtlCol="0">
            <a:spAutoFit/>
          </a:bodyPr>
          <a:lstStyle/>
          <a:p>
            <a:r>
              <a:rPr lang="fr-FR" dirty="0">
                <a:solidFill>
                  <a:schemeClr val="tx1">
                    <a:lumMod val="95000"/>
                    <a:lumOff val="5000"/>
                  </a:schemeClr>
                </a:solidFill>
                <a:latin typeface="Century Gothic" panose="020B0502020202020204" pitchFamily="34" charset="0"/>
              </a:rPr>
              <a:t>Tenir à nouveau un crayon</a:t>
            </a:r>
            <a:r>
              <a:rPr lang="fr-FR" dirty="0">
                <a:solidFill>
                  <a:schemeClr val="tx1">
                    <a:lumMod val="95000"/>
                    <a:lumOff val="5000"/>
                  </a:schemeClr>
                </a:solidFill>
              </a:rPr>
              <a:t>.</a:t>
            </a:r>
          </a:p>
        </p:txBody>
      </p:sp>
    </p:spTree>
    <p:extLst>
      <p:ext uri="{BB962C8B-B14F-4D97-AF65-F5344CB8AC3E}">
        <p14:creationId xmlns:p14="http://schemas.microsoft.com/office/powerpoint/2010/main" val="342444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2D82E59-CB7E-ED4E-A39B-BEA1D753E29B}"/>
              </a:ext>
            </a:extLst>
          </p:cNvPr>
          <p:cNvSpPr txBox="1"/>
          <p:nvPr/>
        </p:nvSpPr>
        <p:spPr>
          <a:xfrm>
            <a:off x="798286" y="1030514"/>
            <a:ext cx="1986441" cy="830997"/>
          </a:xfrm>
          <a:prstGeom prst="rect">
            <a:avLst/>
          </a:prstGeom>
          <a:noFill/>
        </p:spPr>
        <p:txBody>
          <a:bodyPr wrap="none" rtlCol="0">
            <a:spAutoFit/>
          </a:bodyPr>
          <a:lstStyle/>
          <a:p>
            <a:r>
              <a:rPr lang="fr-FR" sz="4800" dirty="0">
                <a:solidFill>
                  <a:schemeClr val="tx1">
                    <a:lumMod val="95000"/>
                    <a:lumOff val="5000"/>
                  </a:schemeClr>
                </a:solidFill>
                <a:latin typeface="Century Gothic" panose="020B0502020202020204" pitchFamily="34" charset="0"/>
              </a:rPr>
              <a:t>5. </a:t>
            </a:r>
            <a:r>
              <a:rPr lang="fr-FR" sz="4800" b="1" dirty="0">
                <a:solidFill>
                  <a:schemeClr val="tx1">
                    <a:lumMod val="95000"/>
                    <a:lumOff val="5000"/>
                  </a:schemeClr>
                </a:solidFill>
                <a:latin typeface="Century Gothic" panose="020B0502020202020204" pitchFamily="34" charset="0"/>
              </a:rPr>
              <a:t>Fais</a:t>
            </a:r>
          </a:p>
        </p:txBody>
      </p:sp>
      <p:pic>
        <p:nvPicPr>
          <p:cNvPr id="3" name="Image 2">
            <a:extLst>
              <a:ext uri="{FF2B5EF4-FFF2-40B4-BE49-F238E27FC236}">
                <a16:creationId xmlns:a16="http://schemas.microsoft.com/office/drawing/2014/main" id="{361B6686-F729-AA4D-95E8-736269D6CDC4}"/>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4526823" y="2279786"/>
            <a:ext cx="4283347" cy="3032442"/>
          </a:xfrm>
          <a:prstGeom prst="rect">
            <a:avLst/>
          </a:prstGeom>
        </p:spPr>
      </p:pic>
      <p:sp>
        <p:nvSpPr>
          <p:cNvPr id="4" name="ZoneTexte 3">
            <a:extLst>
              <a:ext uri="{FF2B5EF4-FFF2-40B4-BE49-F238E27FC236}">
                <a16:creationId xmlns:a16="http://schemas.microsoft.com/office/drawing/2014/main" id="{5B134A87-57FC-E841-9268-405E8842E67F}"/>
              </a:ext>
            </a:extLst>
          </p:cNvPr>
          <p:cNvSpPr txBox="1"/>
          <p:nvPr/>
        </p:nvSpPr>
        <p:spPr>
          <a:xfrm>
            <a:off x="9256455" y="6240194"/>
            <a:ext cx="1790875" cy="369332"/>
          </a:xfrm>
          <a:prstGeom prst="rect">
            <a:avLst/>
          </a:prstGeom>
          <a:noFill/>
        </p:spPr>
        <p:txBody>
          <a:bodyPr wrap="none" rtlCol="0">
            <a:spAutoFit/>
          </a:bodyPr>
          <a:lstStyle/>
          <a:p>
            <a:r>
              <a:rPr lang="fr-FR" dirty="0">
                <a:solidFill>
                  <a:schemeClr val="tx1">
                    <a:lumMod val="95000"/>
                    <a:lumOff val="5000"/>
                  </a:schemeClr>
                </a:solidFill>
                <a:latin typeface="Century Gothic" panose="020B0502020202020204" pitchFamily="34" charset="0"/>
              </a:rPr>
              <a:t>Ouvrir les bras.</a:t>
            </a:r>
          </a:p>
        </p:txBody>
      </p:sp>
    </p:spTree>
    <p:extLst>
      <p:ext uri="{BB962C8B-B14F-4D97-AF65-F5344CB8AC3E}">
        <p14:creationId xmlns:p14="http://schemas.microsoft.com/office/powerpoint/2010/main" val="297553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2A598633-5264-644F-9CA8-FFC2ACD19F0B}"/>
              </a:ext>
            </a:extLst>
          </p:cNvPr>
          <p:cNvSpPr txBox="1"/>
          <p:nvPr/>
        </p:nvSpPr>
        <p:spPr>
          <a:xfrm>
            <a:off x="3303126" y="2463532"/>
            <a:ext cx="6115987" cy="1569660"/>
          </a:xfrm>
          <a:prstGeom prst="rect">
            <a:avLst/>
          </a:prstGeom>
          <a:noFill/>
        </p:spPr>
        <p:txBody>
          <a:bodyPr wrap="square" rtlCol="0">
            <a:spAutoFit/>
          </a:bodyPr>
          <a:lstStyle/>
          <a:p>
            <a:r>
              <a:rPr lang="fr-FR" sz="4800" dirty="0">
                <a:solidFill>
                  <a:schemeClr val="tx1">
                    <a:lumMod val="95000"/>
                    <a:lumOff val="5000"/>
                  </a:schemeClr>
                </a:solidFill>
                <a:latin typeface="Century Gothic" panose="020B0502020202020204" pitchFamily="34" charset="0"/>
              </a:rPr>
              <a:t>À répéter quand </a:t>
            </a:r>
          </a:p>
          <a:p>
            <a:r>
              <a:rPr lang="fr-FR" sz="4800" dirty="0">
                <a:solidFill>
                  <a:schemeClr val="tx1">
                    <a:lumMod val="95000"/>
                    <a:lumOff val="5000"/>
                  </a:schemeClr>
                </a:solidFill>
                <a:latin typeface="Century Gothic" panose="020B0502020202020204" pitchFamily="34" charset="0"/>
              </a:rPr>
              <a:t>c’est nécessaire. </a:t>
            </a:r>
            <a:endParaRPr lang="fr-FR" dirty="0">
              <a:solidFill>
                <a:schemeClr val="tx1">
                  <a:lumMod val="95000"/>
                  <a:lumOff val="5000"/>
                </a:schemeClr>
              </a:solidFill>
            </a:endParaRPr>
          </a:p>
        </p:txBody>
      </p:sp>
    </p:spTree>
    <p:extLst>
      <p:ext uri="{BB962C8B-B14F-4D97-AF65-F5344CB8AC3E}">
        <p14:creationId xmlns:p14="http://schemas.microsoft.com/office/powerpoint/2010/main" val="2783454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0B5AF8AE-4CCE-1F48-AEF7-EBEFD966A330}"/>
              </a:ext>
            </a:extLst>
          </p:cNvPr>
          <p:cNvSpPr/>
          <p:nvPr/>
        </p:nvSpPr>
        <p:spPr>
          <a:xfrm>
            <a:off x="3485665" y="1982080"/>
            <a:ext cx="6331527" cy="2294086"/>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MERCI !</a:t>
            </a:r>
          </a:p>
        </p:txBody>
      </p:sp>
    </p:spTree>
    <p:extLst>
      <p:ext uri="{BB962C8B-B14F-4D97-AF65-F5344CB8AC3E}">
        <p14:creationId xmlns:p14="http://schemas.microsoft.com/office/powerpoint/2010/main" val="880172103"/>
      </p:ext>
    </p:extLst>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adr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BEJUNE-1585836169-17478</_dlc_DocId>
    <_dlc_DocIdUrl xmlns="849655f3-5e7d-4698-a838-8ae5e1cd2393">
      <Url>https://extranet.hep-bejune.ch/docs/_layouts/15/DocIdRedir.aspx?ID=BEJUNE-1585836169-17478</Url>
      <Description>BEJUNE-1585836169-17478</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AC89DA0D-52BB-4DC6-B947-33F37D2E6884}"/>
</file>

<file path=customXml/itemProps2.xml><?xml version="1.0" encoding="utf-8"?>
<ds:datastoreItem xmlns:ds="http://schemas.openxmlformats.org/officeDocument/2006/customXml" ds:itemID="{32E48CE0-6D6F-4177-85C4-153C2AE6ACAC}"/>
</file>

<file path=customXml/itemProps3.xml><?xml version="1.0" encoding="utf-8"?>
<ds:datastoreItem xmlns:ds="http://schemas.openxmlformats.org/officeDocument/2006/customXml" ds:itemID="{FB3F8273-825A-4563-9E8B-6A0CF18B4B7B}"/>
</file>

<file path=customXml/itemProps4.xml><?xml version="1.0" encoding="utf-8"?>
<ds:datastoreItem xmlns:ds="http://schemas.openxmlformats.org/officeDocument/2006/customXml" ds:itemID="{C097599B-0634-47CB-8339-BE919DE983A4}"/>
</file>

<file path=docProps/app.xml><?xml version="1.0" encoding="utf-8"?>
<Properties xmlns="http://schemas.openxmlformats.org/officeDocument/2006/extended-properties" xmlns:vt="http://schemas.openxmlformats.org/officeDocument/2006/docPropsVTypes">
  <Template>{0F549C0F-4C84-D446-9ACC-29B3788A83A4}tf10001124</Template>
  <TotalTime>81</TotalTime>
  <Words>200</Words>
  <Application>Microsoft Office PowerPoint</Application>
  <PresentationFormat>Grand écran</PresentationFormat>
  <Paragraphs>42</Paragraphs>
  <Slides>13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Century Gothic</vt:lpstr>
      <vt:lpstr>Corbel</vt:lpstr>
      <vt:lpstr>Wingdings 2</vt:lpstr>
      <vt:lpstr>Cadre</vt:lpstr>
      <vt:lpstr>Un rituel à faire au début</vt:lpstr>
      <vt:lpstr>Objectifs</vt:lpstr>
      <vt:lpstr>Les habitudes</vt:lpstr>
      <vt:lpstr>Présentation PowerPoint</vt:lpstr>
      <vt:lpstr>Le rituel</vt:lpstr>
      <vt:lpstr>Consignes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Rituel Iplouf</dc:title>
  <dc:creator>Utilisateur Microsoft Office</dc:creator>
  <cp:lastModifiedBy>Girard Anaïs</cp:lastModifiedBy>
  <cp:revision>23</cp:revision>
  <dcterms:created xsi:type="dcterms:W3CDTF">2023-09-18T14:05:01Z</dcterms:created>
  <dcterms:modified xsi:type="dcterms:W3CDTF">2025-12-01T15:23:47Z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74ef0efd-714a-40d5-9849-411a1cba77a8</vt:lpwstr>
  </property>
</Properties>
</file>